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81" r:id="rId2"/>
    <p:sldId id="550" r:id="rId3"/>
    <p:sldId id="519" r:id="rId4"/>
    <p:sldId id="547" r:id="rId5"/>
    <p:sldId id="502" r:id="rId6"/>
    <p:sldId id="506" r:id="rId7"/>
    <p:sldId id="490" r:id="rId8"/>
    <p:sldId id="510" r:id="rId9"/>
    <p:sldId id="484" r:id="rId10"/>
    <p:sldId id="549" r:id="rId11"/>
    <p:sldId id="512" r:id="rId12"/>
    <p:sldId id="511" r:id="rId13"/>
    <p:sldId id="509" r:id="rId14"/>
    <p:sldId id="536" r:id="rId15"/>
    <p:sldId id="537" r:id="rId16"/>
    <p:sldId id="555" r:id="rId17"/>
    <p:sldId id="514" r:id="rId18"/>
    <p:sldId id="538" r:id="rId19"/>
    <p:sldId id="517" r:id="rId20"/>
    <p:sldId id="516" r:id="rId21"/>
    <p:sldId id="521" r:id="rId22"/>
    <p:sldId id="524" r:id="rId23"/>
    <p:sldId id="523" r:id="rId24"/>
    <p:sldId id="530" r:id="rId25"/>
    <p:sldId id="534" r:id="rId26"/>
    <p:sldId id="533" r:id="rId27"/>
    <p:sldId id="535" r:id="rId28"/>
    <p:sldId id="525" r:id="rId29"/>
    <p:sldId id="522" r:id="rId30"/>
    <p:sldId id="526" r:id="rId31"/>
    <p:sldId id="529" r:id="rId32"/>
    <p:sldId id="539" r:id="rId33"/>
    <p:sldId id="540" r:id="rId34"/>
    <p:sldId id="541" r:id="rId35"/>
    <p:sldId id="542" r:id="rId36"/>
    <p:sldId id="543" r:id="rId37"/>
    <p:sldId id="544" r:id="rId38"/>
    <p:sldId id="545" r:id="rId39"/>
    <p:sldId id="564" r:id="rId40"/>
    <p:sldId id="565" r:id="rId41"/>
    <p:sldId id="557" r:id="rId42"/>
    <p:sldId id="556" r:id="rId43"/>
    <p:sldId id="558" r:id="rId44"/>
    <p:sldId id="559" r:id="rId45"/>
    <p:sldId id="566" r:id="rId46"/>
    <p:sldId id="560" r:id="rId47"/>
    <p:sldId id="561" r:id="rId48"/>
    <p:sldId id="563" r:id="rId49"/>
    <p:sldId id="567" r:id="rId50"/>
    <p:sldId id="562" r:id="rId51"/>
    <p:sldId id="430" r:id="rId52"/>
  </p:sldIdLst>
  <p:sldSz cx="9144000" cy="6858000" type="screen4x3"/>
  <p:notesSz cx="9872663" cy="67976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55" userDrawn="1">
          <p15:clr>
            <a:srgbClr val="A4A3A4"/>
          </p15:clr>
        </p15:guide>
        <p15:guide id="2" pos="2332" userDrawn="1">
          <p15:clr>
            <a:srgbClr val="A4A3A4"/>
          </p15:clr>
        </p15:guide>
        <p15:guide id="3" orient="horz" pos="2141" userDrawn="1">
          <p15:clr>
            <a:srgbClr val="A4A3A4"/>
          </p15:clr>
        </p15:guide>
        <p15:guide id="4" pos="31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FF"/>
    <a:srgbClr val="FF6600"/>
    <a:srgbClr val="BC8F00"/>
    <a:srgbClr val="F2ED1F"/>
    <a:srgbClr val="FF0000"/>
    <a:srgbClr val="FFFF00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0" autoAdjust="0"/>
    <p:restoredTop sz="92243" autoAdjust="0"/>
  </p:normalViewPr>
  <p:slideViewPr>
    <p:cSldViewPr>
      <p:cViewPr varScale="1">
        <p:scale>
          <a:sx n="118" d="100"/>
          <a:sy n="118" d="100"/>
        </p:scale>
        <p:origin x="-1819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016" y="-108"/>
      </p:cViewPr>
      <p:guideLst>
        <p:guide orient="horz" pos="2855"/>
        <p:guide orient="horz" pos="2141"/>
        <p:guide pos="2332"/>
        <p:guide pos="311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154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509" y="0"/>
            <a:ext cx="4278154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1"/>
            <a:ext cx="4278154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509" y="6457791"/>
            <a:ext cx="4278154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906FDC5-D528-4253-AEA4-5DE7A3EC5E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49311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845A2-2306-4FC9-9F18-E34CB98552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3A24-8922-46AE-9909-1AE20749A1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76CF-AD9C-4737-B97A-FFE1FEDE93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3DBD7-0CE6-4DEB-A3A8-65081ADCF6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D48A5-A0EB-4BE9-9778-FC1490A9F1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B6FBA-D6E6-42AE-9AC7-A562888FB3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36A81-7684-4F21-9822-691B1B0523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AD828-3447-4654-A08E-1784A7D8B3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6B1BD-19B4-40B8-8DD2-D2AFFED60F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0C278-0F4F-420B-92BD-A94E5555FE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0D183-6F52-4047-B4A0-F2771463FB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95000"/>
              </a:schemeClr>
            </a:gs>
            <a:gs pos="100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B5DCAA1-05BF-46DF-B9AA-42B96C5254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95536" y="188640"/>
            <a:ext cx="8207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smtClean="0"/>
              <a:t>Revitalizace </a:t>
            </a:r>
            <a:r>
              <a:rPr lang="cs-CZ" sz="2400" b="1" dirty="0" err="1" smtClean="0"/>
              <a:t>Rokytky</a:t>
            </a:r>
            <a:r>
              <a:rPr lang="cs-CZ" sz="2400" b="1" dirty="0" smtClean="0"/>
              <a:t> a </a:t>
            </a:r>
            <a:r>
              <a:rPr lang="cs-CZ" sz="2400" b="1" dirty="0" err="1" smtClean="0"/>
              <a:t>Říčanského</a:t>
            </a:r>
            <a:r>
              <a:rPr lang="cs-CZ" sz="2400" b="1" dirty="0" smtClean="0"/>
              <a:t> potoka v rámci zakládání krajinného parku </a:t>
            </a:r>
            <a:r>
              <a:rPr lang="cs-CZ" sz="2400" b="1" dirty="0" err="1" smtClean="0"/>
              <a:t>Lítožnice</a:t>
            </a:r>
            <a:endParaRPr lang="cs-CZ" sz="2400" b="1" dirty="0"/>
          </a:p>
        </p:txBody>
      </p:sp>
      <p:pic>
        <p:nvPicPr>
          <p:cNvPr id="2052" name="Picture 6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5877272"/>
            <a:ext cx="6492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5411788" y="5877272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Magistrát hl. m. Prahy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539750" y="60213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Ing. Jiří </a:t>
            </a:r>
            <a:r>
              <a:rPr lang="cs-CZ" dirty="0" err="1">
                <a:solidFill>
                  <a:schemeClr val="bg1"/>
                </a:solidFill>
              </a:rPr>
              <a:t>Karnecki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23000" contrast="32000"/>
          </a:blip>
          <a:srcRect/>
          <a:stretch>
            <a:fillRect/>
          </a:stretch>
        </p:blipFill>
        <p:spPr bwMode="auto">
          <a:xfrm>
            <a:off x="0" y="1124744"/>
            <a:ext cx="9144000" cy="44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05064"/>
            <a:ext cx="35283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3528392" cy="230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94945"/>
            <a:ext cx="3510134" cy="227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69313"/>
            <a:ext cx="3528392" cy="230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6"/>
          <p:cNvSpPr>
            <a:spLocks noChangeArrowheads="1"/>
          </p:cNvSpPr>
          <p:nvPr/>
        </p:nvSpPr>
        <p:spPr bwMode="auto">
          <a:xfrm>
            <a:off x="395536" y="3573016"/>
            <a:ext cx="2592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err="1" smtClean="0"/>
              <a:t>Nátokový</a:t>
            </a:r>
            <a:r>
              <a:rPr lang="cs-CZ" sz="1600" b="1" dirty="0" smtClean="0"/>
              <a:t> objekt</a:t>
            </a:r>
            <a:endParaRPr lang="cs-CZ" sz="1600" b="1" dirty="0"/>
          </a:p>
        </p:txBody>
      </p:sp>
      <p:sp>
        <p:nvSpPr>
          <p:cNvPr id="14" name="Obdélník 16"/>
          <p:cNvSpPr>
            <a:spLocks noChangeArrowheads="1"/>
          </p:cNvSpPr>
          <p:nvPr/>
        </p:nvSpPr>
        <p:spPr bwMode="auto">
          <a:xfrm>
            <a:off x="5076056" y="3573016"/>
            <a:ext cx="2592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Provizorní oprava hráze</a:t>
            </a:r>
            <a:endParaRPr lang="cs-CZ" sz="1600" b="1" dirty="0"/>
          </a:p>
        </p:txBody>
      </p:sp>
      <p:sp>
        <p:nvSpPr>
          <p:cNvPr id="15" name="Obdélník 16"/>
          <p:cNvSpPr>
            <a:spLocks noChangeArrowheads="1"/>
          </p:cNvSpPr>
          <p:nvPr/>
        </p:nvSpPr>
        <p:spPr bwMode="auto">
          <a:xfrm>
            <a:off x="395536" y="6309320"/>
            <a:ext cx="2592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Prokop původní hráze</a:t>
            </a:r>
            <a:endParaRPr lang="cs-CZ" sz="1600" b="1" dirty="0"/>
          </a:p>
        </p:txBody>
      </p:sp>
      <p:sp>
        <p:nvSpPr>
          <p:cNvPr id="16" name="Obdélník 16"/>
          <p:cNvSpPr>
            <a:spLocks noChangeArrowheads="1"/>
          </p:cNvSpPr>
          <p:nvPr/>
        </p:nvSpPr>
        <p:spPr bwMode="auto">
          <a:xfrm>
            <a:off x="5076056" y="6309320"/>
            <a:ext cx="3168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 Původní hráz ze 16. století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7504" y="1124744"/>
            <a:ext cx="90364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/>
              <a:t> </a:t>
            </a:r>
            <a:r>
              <a:rPr lang="cs-CZ" sz="2000" b="1" dirty="0" smtClean="0"/>
              <a:t>Odbahnění rybníků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2000" dirty="0" smtClean="0"/>
              <a:t> celkem vyvezeno 87 000 m</a:t>
            </a:r>
            <a:r>
              <a:rPr lang="cs-CZ" sz="2000" baseline="30000" dirty="0" smtClean="0"/>
              <a:t>3</a:t>
            </a:r>
            <a:r>
              <a:rPr lang="cs-CZ" sz="2000" dirty="0" smtClean="0"/>
              <a:t> materiálu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2000" dirty="0" smtClean="0"/>
              <a:t> odstranění dělících hrází</a:t>
            </a:r>
            <a:endParaRPr lang="cs-CZ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636912"/>
            <a:ext cx="9144001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268760"/>
            <a:ext cx="35283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3933056"/>
            <a:ext cx="3528393" cy="237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933056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68760"/>
            <a:ext cx="35283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6"/>
          <p:cNvSpPr>
            <a:spLocks noChangeArrowheads="1"/>
          </p:cNvSpPr>
          <p:nvPr/>
        </p:nvSpPr>
        <p:spPr bwMode="auto">
          <a:xfrm>
            <a:off x="395536" y="3573016"/>
            <a:ext cx="2952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Odstraňování dělících hrází</a:t>
            </a:r>
            <a:endParaRPr lang="cs-CZ" sz="1600" b="1" dirty="0"/>
          </a:p>
        </p:txBody>
      </p:sp>
      <p:sp>
        <p:nvSpPr>
          <p:cNvPr id="14" name="Obdélník 16"/>
          <p:cNvSpPr>
            <a:spLocks noChangeArrowheads="1"/>
          </p:cNvSpPr>
          <p:nvPr/>
        </p:nvSpPr>
        <p:spPr bwMode="auto">
          <a:xfrm>
            <a:off x="5076056" y="3573016"/>
            <a:ext cx="3600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Odbahnění Mysliveckého rybníka</a:t>
            </a:r>
            <a:endParaRPr lang="cs-CZ" sz="1600" b="1" dirty="0"/>
          </a:p>
        </p:txBody>
      </p:sp>
      <p:sp>
        <p:nvSpPr>
          <p:cNvPr id="15" name="Obdélník 16"/>
          <p:cNvSpPr>
            <a:spLocks noChangeArrowheads="1"/>
          </p:cNvSpPr>
          <p:nvPr/>
        </p:nvSpPr>
        <p:spPr bwMode="auto">
          <a:xfrm>
            <a:off x="395536" y="6309320"/>
            <a:ext cx="3168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Odbahnění rybníka V </a:t>
            </a:r>
            <a:r>
              <a:rPr lang="cs-CZ" sz="1600" b="1" dirty="0" err="1" smtClean="0"/>
              <a:t>Mejtě</a:t>
            </a:r>
            <a:endParaRPr lang="cs-CZ" sz="1600" b="1" dirty="0"/>
          </a:p>
        </p:txBody>
      </p:sp>
      <p:sp>
        <p:nvSpPr>
          <p:cNvPr id="16" name="Obdélník 16"/>
          <p:cNvSpPr>
            <a:spLocks noChangeArrowheads="1"/>
          </p:cNvSpPr>
          <p:nvPr/>
        </p:nvSpPr>
        <p:spPr bwMode="auto">
          <a:xfrm>
            <a:off x="5076056" y="6309320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Odbahnění Mysliveckého rybníka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914400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Archeologický výzkum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2000" dirty="0" smtClean="0"/>
              <a:t> germánské osídlení doby římské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2000" dirty="0" smtClean="0"/>
              <a:t> zbytky středověké vesnice </a:t>
            </a:r>
            <a:r>
              <a:rPr lang="cs-CZ" sz="2000" dirty="0" err="1" smtClean="0"/>
              <a:t>Lítožnice</a:t>
            </a:r>
            <a:endParaRPr lang="cs-CZ" sz="2000" dirty="0" smtClean="0"/>
          </a:p>
          <a:p>
            <a:pPr>
              <a:spcBef>
                <a:spcPct val="50000"/>
              </a:spcBef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Germánské osídlení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7200"/>
            <a:ext cx="9144000" cy="52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Germánské osídlení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Středověká tvrz </a:t>
            </a:r>
            <a:r>
              <a:rPr lang="cs-CZ" sz="2000" b="1" dirty="0" err="1" smtClean="0"/>
              <a:t>Lítožnice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254938"/>
            <a:ext cx="3528392" cy="231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33056"/>
            <a:ext cx="3528392" cy="238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528392" cy="237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68760"/>
            <a:ext cx="3528392" cy="234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6"/>
          <p:cNvSpPr>
            <a:spLocks noChangeArrowheads="1"/>
          </p:cNvSpPr>
          <p:nvPr/>
        </p:nvSpPr>
        <p:spPr bwMode="auto">
          <a:xfrm>
            <a:off x="395536" y="3573016"/>
            <a:ext cx="2952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Středověké zdi</a:t>
            </a:r>
            <a:endParaRPr lang="cs-CZ" sz="1600" b="1" dirty="0"/>
          </a:p>
        </p:txBody>
      </p:sp>
      <p:sp>
        <p:nvSpPr>
          <p:cNvPr id="14" name="Obdélník 16"/>
          <p:cNvSpPr>
            <a:spLocks noChangeArrowheads="1"/>
          </p:cNvSpPr>
          <p:nvPr/>
        </p:nvSpPr>
        <p:spPr bwMode="auto">
          <a:xfrm>
            <a:off x="5076056" y="3573016"/>
            <a:ext cx="3312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Středověká studna</a:t>
            </a:r>
            <a:endParaRPr lang="cs-CZ" sz="1600" b="1" dirty="0"/>
          </a:p>
        </p:txBody>
      </p:sp>
      <p:sp>
        <p:nvSpPr>
          <p:cNvPr id="15" name="Obdélník 16"/>
          <p:cNvSpPr>
            <a:spLocks noChangeArrowheads="1"/>
          </p:cNvSpPr>
          <p:nvPr/>
        </p:nvSpPr>
        <p:spPr bwMode="auto">
          <a:xfrm>
            <a:off x="395536" y="6309320"/>
            <a:ext cx="3168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Neznámý germánský objekt</a:t>
            </a:r>
            <a:endParaRPr lang="cs-CZ" sz="1600" b="1" dirty="0"/>
          </a:p>
        </p:txBody>
      </p:sp>
      <p:sp>
        <p:nvSpPr>
          <p:cNvPr id="16" name="Obdélník 16"/>
          <p:cNvSpPr>
            <a:spLocks noChangeArrowheads="1"/>
          </p:cNvSpPr>
          <p:nvPr/>
        </p:nvSpPr>
        <p:spPr bwMode="auto">
          <a:xfrm>
            <a:off x="5076056" y="6309320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Germánská zásobnice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6"/>
          <p:cNvSpPr>
            <a:spLocks noChangeArrowheads="1"/>
          </p:cNvSpPr>
          <p:nvPr/>
        </p:nvSpPr>
        <p:spPr bwMode="auto">
          <a:xfrm>
            <a:off x="395536" y="3501008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900" b="1" dirty="0" smtClean="0"/>
              <a:t>Baterie 14 železářských pecí porušených meliorační rýhou před zahájením výzkumu – starší doba římská</a:t>
            </a:r>
            <a:endParaRPr lang="cs-CZ" sz="900" b="1" dirty="0"/>
          </a:p>
        </p:txBody>
      </p:sp>
      <p:sp>
        <p:nvSpPr>
          <p:cNvPr id="15" name="Obdélník 16"/>
          <p:cNvSpPr>
            <a:spLocks noChangeArrowheads="1"/>
          </p:cNvSpPr>
          <p:nvPr/>
        </p:nvSpPr>
        <p:spPr bwMode="auto">
          <a:xfrm>
            <a:off x="395536" y="6237312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900" b="1" dirty="0" smtClean="0"/>
              <a:t>Půdorys </a:t>
            </a:r>
            <a:r>
              <a:rPr lang="cs-CZ" sz="900" b="1" dirty="0" err="1" smtClean="0"/>
              <a:t>polozemnice</a:t>
            </a:r>
            <a:r>
              <a:rPr lang="cs-CZ" sz="900" b="1" dirty="0" smtClean="0"/>
              <a:t> zaplavené spodní vodou se stopami kůlů ve středu kratších stran – starší doba římská</a:t>
            </a:r>
            <a:endParaRPr lang="cs-CZ" sz="900" b="1" dirty="0"/>
          </a:p>
        </p:txBody>
      </p:sp>
      <p:sp>
        <p:nvSpPr>
          <p:cNvPr id="16" name="Obdélník 16"/>
          <p:cNvSpPr>
            <a:spLocks noChangeArrowheads="1"/>
          </p:cNvSpPr>
          <p:nvPr/>
        </p:nvSpPr>
        <p:spPr bwMode="auto">
          <a:xfrm>
            <a:off x="4355976" y="6021288"/>
            <a:ext cx="446449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900" b="1" dirty="0" smtClean="0"/>
              <a:t>Průběh výzkumu železářské pece se zahloubenou </a:t>
            </a:r>
            <a:r>
              <a:rPr lang="cs-CZ" sz="900" b="1" dirty="0" err="1" smtClean="0"/>
              <a:t>nístějí</a:t>
            </a:r>
            <a:r>
              <a:rPr lang="cs-CZ" sz="900" b="1" dirty="0" smtClean="0"/>
              <a:t> ‒ starší doba římská</a:t>
            </a:r>
            <a:endParaRPr lang="cs-CZ" sz="900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68760"/>
            <a:ext cx="345311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2632" y="1268760"/>
            <a:ext cx="421678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933056"/>
            <a:ext cx="34563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3888432" cy="237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3056"/>
            <a:ext cx="38884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3888432" cy="23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68760"/>
            <a:ext cx="3888432" cy="234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6"/>
          <p:cNvSpPr>
            <a:spLocks noChangeArrowheads="1"/>
          </p:cNvSpPr>
          <p:nvPr/>
        </p:nvSpPr>
        <p:spPr bwMode="auto">
          <a:xfrm>
            <a:off x="323528" y="3573016"/>
            <a:ext cx="2952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Pokládání potrubí</a:t>
            </a:r>
            <a:endParaRPr lang="cs-CZ" sz="1600" b="1" dirty="0"/>
          </a:p>
        </p:txBody>
      </p:sp>
      <p:sp>
        <p:nvSpPr>
          <p:cNvPr id="14" name="Obdélník 16"/>
          <p:cNvSpPr>
            <a:spLocks noChangeArrowheads="1"/>
          </p:cNvSpPr>
          <p:nvPr/>
        </p:nvSpPr>
        <p:spPr bwMode="auto">
          <a:xfrm>
            <a:off x="4716016" y="3573016"/>
            <a:ext cx="3312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Výstavba požeráku</a:t>
            </a:r>
            <a:endParaRPr lang="cs-CZ" sz="1600" b="1" dirty="0"/>
          </a:p>
        </p:txBody>
      </p:sp>
      <p:sp>
        <p:nvSpPr>
          <p:cNvPr id="15" name="Obdélník 16"/>
          <p:cNvSpPr>
            <a:spLocks noChangeArrowheads="1"/>
          </p:cNvSpPr>
          <p:nvPr/>
        </p:nvSpPr>
        <p:spPr bwMode="auto">
          <a:xfrm>
            <a:off x="323528" y="6309320"/>
            <a:ext cx="3168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Příprava obetonování</a:t>
            </a:r>
            <a:endParaRPr lang="cs-CZ" sz="1600" b="1" dirty="0"/>
          </a:p>
        </p:txBody>
      </p:sp>
      <p:sp>
        <p:nvSpPr>
          <p:cNvPr id="16" name="Obdélník 16"/>
          <p:cNvSpPr>
            <a:spLocks noChangeArrowheads="1"/>
          </p:cNvSpPr>
          <p:nvPr/>
        </p:nvSpPr>
        <p:spPr bwMode="auto">
          <a:xfrm>
            <a:off x="4716016" y="6309320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Detail kotvení trub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8425184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 smtClean="0"/>
              <a:t>Základní charakteristiky: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b="1" dirty="0" smtClean="0"/>
              <a:t>Celková rozloha </a:t>
            </a:r>
            <a:r>
              <a:rPr lang="cs-CZ" sz="2400" b="1" dirty="0" smtClean="0"/>
              <a:t>137,3 </a:t>
            </a:r>
            <a:r>
              <a:rPr lang="cs-CZ" sz="2400" b="1" dirty="0" smtClean="0"/>
              <a:t>ha</a:t>
            </a:r>
          </a:p>
          <a:p>
            <a:endParaRPr lang="cs-CZ" sz="1400" b="1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Nově založené lesy </a:t>
            </a:r>
            <a:r>
              <a:rPr lang="cs-CZ" sz="2400" dirty="0" smtClean="0"/>
              <a:t>21,8 </a:t>
            </a:r>
            <a:r>
              <a:rPr lang="cs-CZ" sz="2400" dirty="0" smtClean="0"/>
              <a:t>ha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Stávající lesní porosty </a:t>
            </a:r>
            <a:r>
              <a:rPr lang="cs-CZ" sz="2400" dirty="0" smtClean="0"/>
              <a:t>20,6ha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Louky </a:t>
            </a:r>
            <a:r>
              <a:rPr lang="cs-CZ" sz="2400" dirty="0" smtClean="0"/>
              <a:t>47,8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Vodní plochy 11,5 ha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Ochrana přírody ‒ Přírodní památka </a:t>
            </a:r>
            <a:r>
              <a:rPr lang="cs-CZ" sz="2400" dirty="0" err="1" smtClean="0"/>
              <a:t>Lítožnice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Nejvíce zastoupené dřeviny ‒ dub zimní, buk lesní, lípa srdčitá</a:t>
            </a:r>
            <a:endParaRPr lang="cs-CZ" altLang="cs-CZ" dirty="0"/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	</a:t>
            </a:r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28800"/>
            <a:ext cx="914400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Výstavba požeráku – druhý pokus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Výstavba bezpečnostního přelivu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Oprava a rozšíření hráze</a:t>
            </a:r>
            <a:endParaRPr lang="cs-CZ" sz="20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51520" y="3933056"/>
            <a:ext cx="4179200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933056"/>
            <a:ext cx="4179200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4179200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4179200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6"/>
          <p:cNvSpPr>
            <a:spLocks noChangeArrowheads="1"/>
          </p:cNvSpPr>
          <p:nvPr/>
        </p:nvSpPr>
        <p:spPr bwMode="auto">
          <a:xfrm>
            <a:off x="179512" y="3573016"/>
            <a:ext cx="41044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Dotěsnění návodního líce původní hráze</a:t>
            </a:r>
            <a:endParaRPr lang="cs-CZ" sz="1600" b="1" dirty="0"/>
          </a:p>
        </p:txBody>
      </p:sp>
      <p:sp>
        <p:nvSpPr>
          <p:cNvPr id="14" name="Obdélník 16"/>
          <p:cNvSpPr>
            <a:spLocks noChangeArrowheads="1"/>
          </p:cNvSpPr>
          <p:nvPr/>
        </p:nvSpPr>
        <p:spPr bwMode="auto">
          <a:xfrm>
            <a:off x="4644008" y="3573016"/>
            <a:ext cx="3312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Hutnění nové části hráze</a:t>
            </a:r>
            <a:endParaRPr lang="cs-CZ" sz="1600" b="1" dirty="0"/>
          </a:p>
        </p:txBody>
      </p:sp>
      <p:sp>
        <p:nvSpPr>
          <p:cNvPr id="15" name="Obdélník 16"/>
          <p:cNvSpPr>
            <a:spLocks noChangeArrowheads="1"/>
          </p:cNvSpPr>
          <p:nvPr/>
        </p:nvSpPr>
        <p:spPr bwMode="auto">
          <a:xfrm>
            <a:off x="179512" y="6237312"/>
            <a:ext cx="4176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Těsnění hráze štětovnicovou stěnou</a:t>
            </a:r>
            <a:endParaRPr lang="cs-CZ" sz="1600" b="1" dirty="0"/>
          </a:p>
        </p:txBody>
      </p:sp>
      <p:sp>
        <p:nvSpPr>
          <p:cNvPr id="16" name="Obdélník 16"/>
          <p:cNvSpPr>
            <a:spLocks noChangeArrowheads="1"/>
          </p:cNvSpPr>
          <p:nvPr/>
        </p:nvSpPr>
        <p:spPr bwMode="auto">
          <a:xfrm>
            <a:off x="4644008" y="6237312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Opevnění balvanitou rovnaninou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Výstavba patního drénu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Výstavba patního drénu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2953"/>
            <a:ext cx="9144000" cy="524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Výstavba patního drénu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t="7350" b="16400"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Výstavba patního drénu</a:t>
            </a:r>
            <a:endParaRPr lang="cs-CZ" sz="2000" b="1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7201" y="4310401"/>
            <a:ext cx="3396799" cy="254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6919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Oprava a rozšíření hráze</a:t>
            </a:r>
            <a:endParaRPr lang="cs-CZ" sz="2000" b="1" dirty="0"/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2267744" y="3140968"/>
            <a:ext cx="108012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115616" y="285293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Rybník V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Mejtě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4499992" y="2492896"/>
            <a:ext cx="108012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347864" y="220486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Myslivecký rybník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3923928" y="3429000"/>
            <a:ext cx="108012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3059832" y="314096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Nový rybník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6588224" y="4581128"/>
            <a:ext cx="792088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 flipV="1">
            <a:off x="5652120" y="6021288"/>
            <a:ext cx="504056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V="1">
            <a:off x="1403648" y="4869160"/>
            <a:ext cx="576064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6084168" y="638132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Nová část hráze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259632" y="609329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Původní hráz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660232" y="422108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Rozšíření rybníka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6"/>
          <p:cNvSpPr>
            <a:spLocks noChangeArrowheads="1"/>
          </p:cNvSpPr>
          <p:nvPr/>
        </p:nvSpPr>
        <p:spPr bwMode="auto">
          <a:xfrm>
            <a:off x="323528" y="3573016"/>
            <a:ext cx="2952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Zatopená olšina</a:t>
            </a:r>
            <a:endParaRPr lang="cs-CZ" sz="1600" b="1" dirty="0"/>
          </a:p>
        </p:txBody>
      </p:sp>
      <p:sp>
        <p:nvSpPr>
          <p:cNvPr id="14" name="Obdélník 16"/>
          <p:cNvSpPr>
            <a:spLocks noChangeArrowheads="1"/>
          </p:cNvSpPr>
          <p:nvPr/>
        </p:nvSpPr>
        <p:spPr bwMode="auto">
          <a:xfrm>
            <a:off x="5076056" y="3573016"/>
            <a:ext cx="3312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Ostrovy</a:t>
            </a:r>
            <a:endParaRPr lang="cs-CZ" sz="1600" b="1" dirty="0"/>
          </a:p>
        </p:txBody>
      </p:sp>
      <p:sp>
        <p:nvSpPr>
          <p:cNvPr id="15" name="Obdélník 16"/>
          <p:cNvSpPr>
            <a:spLocks noChangeArrowheads="1"/>
          </p:cNvSpPr>
          <p:nvPr/>
        </p:nvSpPr>
        <p:spPr bwMode="auto">
          <a:xfrm>
            <a:off x="323528" y="6309320"/>
            <a:ext cx="3168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Mělké příbřežní pásmo</a:t>
            </a:r>
            <a:endParaRPr lang="cs-CZ" sz="1600" b="1" dirty="0"/>
          </a:p>
        </p:txBody>
      </p:sp>
      <p:sp>
        <p:nvSpPr>
          <p:cNvPr id="16" name="Obdélník 16"/>
          <p:cNvSpPr>
            <a:spLocks noChangeArrowheads="1"/>
          </p:cNvSpPr>
          <p:nvPr/>
        </p:nvSpPr>
        <p:spPr bwMode="auto">
          <a:xfrm>
            <a:off x="5076056" y="6309320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/>
              <a:t>Mrtvé dřevo</a:t>
            </a:r>
            <a:endParaRPr lang="cs-CZ" sz="16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3535689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933056"/>
            <a:ext cx="3535689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268760"/>
            <a:ext cx="3535689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933056"/>
            <a:ext cx="3535689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8281168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 smtClean="0"/>
              <a:t>Realizační tým:</a:t>
            </a:r>
          </a:p>
          <a:p>
            <a:pPr eaLnBrk="1" hangingPunct="1">
              <a:spcBef>
                <a:spcPct val="50000"/>
              </a:spcBef>
            </a:pPr>
            <a:endParaRPr lang="cs-CZ" altLang="cs-CZ" sz="800" dirty="0" smtClean="0"/>
          </a:p>
          <a:p>
            <a:r>
              <a:rPr lang="cs-CZ" sz="2400" dirty="0" smtClean="0"/>
              <a:t>Investor: Odbor ochrany prostředí MHMP </a:t>
            </a:r>
          </a:p>
          <a:p>
            <a:r>
              <a:rPr lang="cs-CZ" sz="2400" dirty="0" smtClean="0"/>
              <a:t>Projektant: </a:t>
            </a:r>
            <a:r>
              <a:rPr lang="cs-CZ" sz="2400" dirty="0" err="1" smtClean="0"/>
              <a:t>Envicons</a:t>
            </a:r>
            <a:r>
              <a:rPr lang="cs-CZ" sz="2400" dirty="0" smtClean="0"/>
              <a:t> s. r. o., Ing. Jiří </a:t>
            </a:r>
            <a:r>
              <a:rPr lang="cs-CZ" sz="2400" dirty="0" err="1" smtClean="0"/>
              <a:t>Hybášek</a:t>
            </a:r>
            <a:endParaRPr lang="cs-CZ" sz="2400" dirty="0" smtClean="0"/>
          </a:p>
          <a:p>
            <a:r>
              <a:rPr lang="cs-CZ" sz="2400" dirty="0" smtClean="0"/>
              <a:t>TDI: Ing. Jiří Jílek</a:t>
            </a:r>
          </a:p>
          <a:p>
            <a:r>
              <a:rPr lang="cs-CZ" sz="2400" dirty="0" err="1" smtClean="0"/>
              <a:t>Inženýring</a:t>
            </a:r>
            <a:r>
              <a:rPr lang="cs-CZ" sz="2400" dirty="0" smtClean="0"/>
              <a:t>: SINPPS s. r. o.</a:t>
            </a:r>
          </a:p>
          <a:p>
            <a:r>
              <a:rPr lang="cs-CZ" sz="2400" dirty="0" smtClean="0"/>
              <a:t>Dodavatelé: 	Lesy hl. m. Prahy</a:t>
            </a:r>
          </a:p>
          <a:p>
            <a:r>
              <a:rPr lang="cs-CZ" sz="2400" dirty="0" smtClean="0"/>
              <a:t>		</a:t>
            </a:r>
            <a:r>
              <a:rPr lang="cs-CZ" sz="2400" dirty="0" err="1" smtClean="0"/>
              <a:t>Nowastav</a:t>
            </a:r>
            <a:r>
              <a:rPr lang="cs-CZ" sz="2400" dirty="0" smtClean="0"/>
              <a:t> a. s.</a:t>
            </a:r>
          </a:p>
          <a:p>
            <a:r>
              <a:rPr lang="cs-CZ" sz="2400" dirty="0" smtClean="0"/>
              <a:t>		Pas Natura s. r. o.</a:t>
            </a:r>
          </a:p>
          <a:p>
            <a:r>
              <a:rPr lang="cs-CZ" sz="2400" dirty="0" smtClean="0"/>
              <a:t>		Stavby rybníků s. r. o.</a:t>
            </a:r>
          </a:p>
          <a:p>
            <a:r>
              <a:rPr lang="cs-CZ" sz="2400" dirty="0" smtClean="0"/>
              <a:t>		Antonín Fabián ‒ zemní práce</a:t>
            </a:r>
          </a:p>
          <a:p>
            <a:r>
              <a:rPr lang="cs-CZ" sz="2400" dirty="0" smtClean="0"/>
              <a:t>		</a:t>
            </a:r>
            <a:r>
              <a:rPr lang="cs-CZ" sz="2400" dirty="0" err="1" smtClean="0"/>
              <a:t>Aquasys</a:t>
            </a:r>
            <a:r>
              <a:rPr lang="cs-CZ" sz="2400" dirty="0" smtClean="0"/>
              <a:t> s. r. o. </a:t>
            </a:r>
          </a:p>
          <a:p>
            <a:r>
              <a:rPr lang="cs-CZ" altLang="cs-CZ" sz="2400" dirty="0" smtClean="0"/>
              <a:t>Archeologický průzkum: Archeologický ústav AV ČR v. v. i.</a:t>
            </a:r>
            <a:r>
              <a:rPr lang="cs-CZ" altLang="cs-CZ" dirty="0"/>
              <a:t>	</a:t>
            </a:r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 contrast="24000"/>
          </a:blip>
          <a:srcRect/>
          <a:stretch>
            <a:fillRect/>
          </a:stretch>
        </p:blipFill>
        <p:spPr bwMode="auto">
          <a:xfrm>
            <a:off x="0" y="1556792"/>
            <a:ext cx="914664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Dokončená stavba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 contrast="22000"/>
          </a:blip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Dokončená stavba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95288" y="1557338"/>
            <a:ext cx="4897437" cy="402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 smtClean="0"/>
              <a:t>Revitalizace </a:t>
            </a:r>
            <a:r>
              <a:rPr lang="cs-CZ" sz="2000" b="1" dirty="0" err="1" smtClean="0"/>
              <a:t>Říčanky</a:t>
            </a:r>
            <a:r>
              <a:rPr lang="cs-CZ" sz="2000" b="1" dirty="0" smtClean="0"/>
              <a:t> pod </a:t>
            </a:r>
          </a:p>
          <a:p>
            <a:pPr>
              <a:spcBef>
                <a:spcPct val="50000"/>
              </a:spcBef>
            </a:pPr>
            <a:r>
              <a:rPr lang="cs-CZ" sz="2000" b="1" dirty="0" err="1" smtClean="0"/>
              <a:t>Lítožnicí</a:t>
            </a:r>
            <a:endParaRPr lang="cs-CZ" sz="2000" b="1" dirty="0" smtClean="0"/>
          </a:p>
          <a:p>
            <a:pPr>
              <a:spcBef>
                <a:spcPct val="50000"/>
              </a:spcBef>
            </a:pPr>
            <a:endParaRPr lang="cs-CZ" sz="1100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Realizace 2019</a:t>
            </a:r>
            <a:endParaRPr lang="cs-CZ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Náklady 6,5 </a:t>
            </a:r>
            <a:r>
              <a:rPr lang="cs-CZ" dirty="0"/>
              <a:t>mil. </a:t>
            </a:r>
            <a:r>
              <a:rPr lang="cs-CZ" dirty="0" smtClean="0"/>
              <a:t>Kč</a:t>
            </a:r>
            <a:endParaRPr lang="cs-CZ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Revitalizovaná </a:t>
            </a:r>
            <a:r>
              <a:rPr lang="cs-CZ" dirty="0"/>
              <a:t>délka </a:t>
            </a:r>
            <a:r>
              <a:rPr lang="cs-CZ" dirty="0" smtClean="0"/>
              <a:t>1 075 m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Revitalizace napřímeného koryta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Obnova nivy a vlhkých luk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Výstavba brodů a lávek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Výstavba tůní</a:t>
            </a:r>
            <a:endParaRPr lang="cs-CZ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700808"/>
            <a:ext cx="3456384" cy="398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Říčanka</a:t>
            </a:r>
            <a:r>
              <a:rPr lang="cs-CZ" sz="2000" b="1" dirty="0" smtClean="0"/>
              <a:t> a okolí před revitalizací v roce 2017</a:t>
            </a:r>
            <a:endParaRPr lang="cs-CZ" sz="2000" b="1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Volný tvar 4"/>
          <p:cNvSpPr/>
          <p:nvPr/>
        </p:nvSpPr>
        <p:spPr>
          <a:xfrm>
            <a:off x="3983232" y="2453750"/>
            <a:ext cx="5121297" cy="4111510"/>
          </a:xfrm>
          <a:custGeom>
            <a:avLst/>
            <a:gdLst>
              <a:gd name="connsiteX0" fmla="*/ 542719 w 5121297"/>
              <a:gd name="connsiteY0" fmla="*/ 0 h 4111510"/>
              <a:gd name="connsiteX1" fmla="*/ 319053 w 5121297"/>
              <a:gd name="connsiteY1" fmla="*/ 282872 h 4111510"/>
              <a:gd name="connsiteX2" fmla="*/ 101965 w 5121297"/>
              <a:gd name="connsiteY2" fmla="*/ 539430 h 4111510"/>
              <a:gd name="connsiteX3" fmla="*/ 36181 w 5121297"/>
              <a:gd name="connsiteY3" fmla="*/ 756518 h 4111510"/>
              <a:gd name="connsiteX4" fmla="*/ 319053 w 5121297"/>
              <a:gd name="connsiteY4" fmla="*/ 1111752 h 4111510"/>
              <a:gd name="connsiteX5" fmla="*/ 904532 w 5121297"/>
              <a:gd name="connsiteY5" fmla="*/ 1559085 h 4111510"/>
              <a:gd name="connsiteX6" fmla="*/ 1983392 w 5121297"/>
              <a:gd name="connsiteY6" fmla="*/ 2295867 h 4111510"/>
              <a:gd name="connsiteX7" fmla="*/ 3720095 w 5121297"/>
              <a:gd name="connsiteY7" fmla="*/ 3368149 h 4111510"/>
              <a:gd name="connsiteX8" fmla="*/ 5121297 w 5121297"/>
              <a:gd name="connsiteY8" fmla="*/ 4111510 h 411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1297" h="4111510">
                <a:moveTo>
                  <a:pt x="542719" y="0"/>
                </a:moveTo>
                <a:cubicBezTo>
                  <a:pt x="467615" y="96483"/>
                  <a:pt x="392512" y="192967"/>
                  <a:pt x="319053" y="282872"/>
                </a:cubicBezTo>
                <a:cubicBezTo>
                  <a:pt x="245594" y="372777"/>
                  <a:pt x="149110" y="460489"/>
                  <a:pt x="101965" y="539430"/>
                </a:cubicBezTo>
                <a:cubicBezTo>
                  <a:pt x="54820" y="618371"/>
                  <a:pt x="0" y="661131"/>
                  <a:pt x="36181" y="756518"/>
                </a:cubicBezTo>
                <a:cubicBezTo>
                  <a:pt x="72362" y="851905"/>
                  <a:pt x="174328" y="977991"/>
                  <a:pt x="319053" y="1111752"/>
                </a:cubicBezTo>
                <a:cubicBezTo>
                  <a:pt x="463778" y="1245513"/>
                  <a:pt x="627142" y="1361733"/>
                  <a:pt x="904532" y="1559085"/>
                </a:cubicBezTo>
                <a:cubicBezTo>
                  <a:pt x="1181922" y="1756437"/>
                  <a:pt x="1514132" y="1994356"/>
                  <a:pt x="1983392" y="2295867"/>
                </a:cubicBezTo>
                <a:cubicBezTo>
                  <a:pt x="2452653" y="2597378"/>
                  <a:pt x="3197111" y="3065542"/>
                  <a:pt x="3720095" y="3368149"/>
                </a:cubicBezTo>
                <a:cubicBezTo>
                  <a:pt x="4243079" y="3670756"/>
                  <a:pt x="4682188" y="3891133"/>
                  <a:pt x="5121297" y="4111510"/>
                </a:cubicBezTo>
              </a:path>
            </a:pathLst>
          </a:cu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9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09959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smtClean="0"/>
              <a:t>Napřímené původní koryto </a:t>
            </a:r>
            <a:r>
              <a:rPr lang="cs-CZ" sz="2000" b="1" dirty="0" err="1" smtClean="0"/>
              <a:t>Říčanky</a:t>
            </a:r>
            <a:endParaRPr lang="cs-CZ" sz="2000" b="1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3024" y="1156682"/>
            <a:ext cx="925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 smtClean="0"/>
              <a:t>  Revitalizace </a:t>
            </a:r>
            <a:r>
              <a:rPr lang="cs-CZ" sz="2000" b="1" dirty="0" err="1" smtClean="0"/>
              <a:t>Říčanky</a:t>
            </a:r>
            <a:r>
              <a:rPr lang="cs-CZ" sz="2000" b="1" dirty="0" smtClean="0"/>
              <a:t> a výstavba rybníka</a:t>
            </a:r>
            <a:endParaRPr lang="cs-CZ" sz="2000" b="1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Říčanka</a:t>
            </a:r>
            <a:r>
              <a:rPr lang="cs-CZ" sz="2000" b="1" dirty="0" smtClean="0"/>
              <a:t> ‒ revitalizace po </a:t>
            </a:r>
            <a:r>
              <a:rPr lang="cs-CZ" sz="2000" b="1" dirty="0" smtClean="0"/>
              <a:t>dokončení 2020</a:t>
            </a:r>
            <a:endParaRPr lang="cs-CZ" sz="2000" b="1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99"/>
            <a:ext cx="9146919" cy="52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28800"/>
            <a:ext cx="9132673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Říčanka</a:t>
            </a:r>
            <a:r>
              <a:rPr lang="cs-CZ" sz="2000" b="1" dirty="0" smtClean="0"/>
              <a:t> ‒ revitalizace po </a:t>
            </a:r>
            <a:r>
              <a:rPr lang="cs-CZ" sz="2000" b="1" dirty="0" smtClean="0"/>
              <a:t>dokončení 2022</a:t>
            </a:r>
            <a:endParaRPr lang="cs-CZ" sz="2000" b="1" dirty="0"/>
          </a:p>
        </p:txBody>
      </p:sp>
      <p:sp>
        <p:nvSpPr>
          <p:cNvPr id="5" name="Obdélník 4"/>
          <p:cNvSpPr/>
          <p:nvPr/>
        </p:nvSpPr>
        <p:spPr>
          <a:xfrm>
            <a:off x="179512" y="5192032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bg1"/>
                </a:solidFill>
              </a:rPr>
              <a:t>  Potok se prodloužil o 300 m. 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bg1"/>
                </a:solidFill>
              </a:rPr>
              <a:t>  Nové meandrující koryto bylo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doplněno soustavou větších a menších tůní 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o celkové ploše 5 980 m</a:t>
            </a:r>
            <a:r>
              <a:rPr lang="cs-CZ" baseline="30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a objemu zadržené vody 2 169 m</a:t>
            </a:r>
            <a:r>
              <a:rPr lang="cs-CZ" baseline="30000" dirty="0" smtClean="0">
                <a:solidFill>
                  <a:schemeClr val="bg1"/>
                </a:solidFill>
              </a:rPr>
              <a:t>3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bg1"/>
                </a:solidFill>
              </a:rPr>
              <a:t>  V revitalizovaném korytě je zadrženo </a:t>
            </a:r>
            <a:r>
              <a:rPr lang="cs-CZ" b="1" u="sng" dirty="0" smtClean="0">
                <a:solidFill>
                  <a:schemeClr val="bg1"/>
                </a:solidFill>
              </a:rPr>
              <a:t>2,5x více vody </a:t>
            </a:r>
            <a:r>
              <a:rPr lang="cs-CZ" dirty="0" smtClean="0">
                <a:solidFill>
                  <a:schemeClr val="bg1"/>
                </a:solidFill>
              </a:rPr>
              <a:t>než v korytě původním.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9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5668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/>
              <a:t> </a:t>
            </a:r>
            <a:r>
              <a:rPr lang="cs-CZ" sz="2000" b="1" dirty="0" smtClean="0"/>
              <a:t>Tůň se stěnou pro ledňáčky a břehule</a:t>
            </a:r>
            <a:endParaRPr lang="cs-CZ" sz="2000" b="1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7504" y="115668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/>
              <a:t> </a:t>
            </a:r>
            <a:r>
              <a:rPr lang="cs-CZ" sz="2000" b="1" dirty="0" smtClean="0"/>
              <a:t>Tůň se stěnou pro ledňáčky a břehule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První vojenské mapování 1764 ‒1768</a:t>
            </a:r>
            <a:endParaRPr lang="cs-CZ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ipsa 8"/>
          <p:cNvSpPr/>
          <p:nvPr/>
        </p:nvSpPr>
        <p:spPr>
          <a:xfrm>
            <a:off x="2987824" y="1916832"/>
            <a:ext cx="3312368" cy="3888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5668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/>
              <a:t> </a:t>
            </a:r>
            <a:r>
              <a:rPr lang="cs-CZ" sz="2000" b="1" dirty="0" smtClean="0"/>
              <a:t>Brodový úsek nového koryta</a:t>
            </a:r>
            <a:endParaRPr lang="cs-CZ" sz="2000" b="1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5668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/>
              <a:t> </a:t>
            </a:r>
            <a:r>
              <a:rPr lang="cs-CZ" sz="2000" b="1" dirty="0" smtClean="0"/>
              <a:t>Květnaté louky podél</a:t>
            </a:r>
            <a:r>
              <a:rPr lang="cs-CZ" sz="2000" b="1" dirty="0" smtClean="0"/>
              <a:t> </a:t>
            </a:r>
            <a:r>
              <a:rPr lang="cs-CZ" sz="2000" b="1" dirty="0" smtClean="0"/>
              <a:t>nového koryta</a:t>
            </a:r>
            <a:endParaRPr lang="cs-CZ" sz="2000" b="1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5668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/>
              <a:t> </a:t>
            </a:r>
            <a:r>
              <a:rPr lang="cs-CZ" sz="2000" b="1" dirty="0" smtClean="0"/>
              <a:t>Mokřadní vegetace u tůní</a:t>
            </a:r>
            <a:endParaRPr lang="cs-CZ" sz="2000" b="1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700808"/>
            <a:ext cx="3456384" cy="398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95288" y="1557338"/>
            <a:ext cx="4897437" cy="356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 smtClean="0"/>
              <a:t>Revitalizace </a:t>
            </a:r>
            <a:r>
              <a:rPr lang="cs-CZ" sz="2000" b="1" dirty="0" err="1" smtClean="0"/>
              <a:t>Rokytky</a:t>
            </a:r>
            <a:r>
              <a:rPr lang="cs-CZ" sz="2000" b="1" dirty="0" smtClean="0"/>
              <a:t> v Běchovicích</a:t>
            </a:r>
            <a:endParaRPr lang="cs-CZ" sz="2000" b="1" dirty="0" smtClean="0"/>
          </a:p>
          <a:p>
            <a:pPr>
              <a:spcBef>
                <a:spcPct val="50000"/>
              </a:spcBef>
            </a:pPr>
            <a:endParaRPr lang="cs-CZ" sz="1100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Realizace </a:t>
            </a:r>
            <a:r>
              <a:rPr lang="cs-CZ" dirty="0" smtClean="0"/>
              <a:t>2021-2022</a:t>
            </a:r>
            <a:endParaRPr lang="cs-CZ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Náklady </a:t>
            </a:r>
            <a:r>
              <a:rPr lang="cs-CZ" dirty="0" smtClean="0"/>
              <a:t>7,0 </a:t>
            </a:r>
            <a:r>
              <a:rPr lang="cs-CZ" dirty="0"/>
              <a:t>mil. </a:t>
            </a:r>
            <a:r>
              <a:rPr lang="cs-CZ" dirty="0" smtClean="0"/>
              <a:t>Kč</a:t>
            </a:r>
            <a:endParaRPr lang="cs-CZ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Revitalizovaná </a:t>
            </a:r>
            <a:r>
              <a:rPr lang="cs-CZ" dirty="0"/>
              <a:t>délka </a:t>
            </a:r>
            <a:r>
              <a:rPr lang="cs-CZ" dirty="0" smtClean="0"/>
              <a:t>1 186 </a:t>
            </a:r>
            <a:r>
              <a:rPr lang="cs-CZ" dirty="0" smtClean="0"/>
              <a:t>m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Revitalizace napřímeného koryta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Obnova nivy a vlhkých luk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Výstavba brodů a lávek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  Výstavba tůní</a:t>
            </a:r>
            <a:endParaRPr lang="cs-CZ" dirty="0"/>
          </a:p>
        </p:txBody>
      </p:sp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Rokytka</a:t>
            </a:r>
            <a:r>
              <a:rPr lang="cs-CZ" sz="2000" b="1" dirty="0" smtClean="0"/>
              <a:t> </a:t>
            </a:r>
            <a:r>
              <a:rPr lang="cs-CZ" sz="2000" b="1" dirty="0" smtClean="0"/>
              <a:t>a okolí před revitalizací v roce 2017</a:t>
            </a:r>
            <a:endParaRPr lang="cs-CZ" sz="2000" b="1" dirty="0"/>
          </a:p>
        </p:txBody>
      </p:sp>
      <p:pic>
        <p:nvPicPr>
          <p:cNvPr id="6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9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ovací čára 10"/>
          <p:cNvCxnSpPr/>
          <p:nvPr/>
        </p:nvCxnSpPr>
        <p:spPr>
          <a:xfrm>
            <a:off x="1043608" y="2492896"/>
            <a:ext cx="6768752" cy="4248472"/>
          </a:xfrm>
          <a:prstGeom prst="line">
            <a:avLst/>
          </a:prstGeom>
          <a:ln>
            <a:solidFill>
              <a:srgbClr val="0099FF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Jirka\4-Prezentace a články\01 Prezentace\2022 Lítožnice\20210810_140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Rokytka</a:t>
            </a:r>
            <a:r>
              <a:rPr lang="cs-CZ" sz="2000" b="1" dirty="0" smtClean="0"/>
              <a:t>  po vyčištění</a:t>
            </a:r>
            <a:endParaRPr lang="cs-CZ" sz="2000" b="1" dirty="0"/>
          </a:p>
        </p:txBody>
      </p:sp>
      <p:pic>
        <p:nvPicPr>
          <p:cNvPr id="6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9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Rokytka</a:t>
            </a:r>
            <a:r>
              <a:rPr lang="cs-CZ" sz="2000" b="1" dirty="0" smtClean="0"/>
              <a:t> </a:t>
            </a:r>
            <a:r>
              <a:rPr lang="cs-CZ" sz="2000" b="1" dirty="0" smtClean="0"/>
              <a:t>‒ revitalizace po dokončení</a:t>
            </a:r>
            <a:endParaRPr lang="cs-CZ" sz="2000" b="1" dirty="0"/>
          </a:p>
        </p:txBody>
      </p:sp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Rokytka</a:t>
            </a:r>
            <a:r>
              <a:rPr lang="cs-CZ" sz="2000" b="1" dirty="0" smtClean="0"/>
              <a:t> </a:t>
            </a:r>
            <a:r>
              <a:rPr lang="cs-CZ" sz="2000" b="1" dirty="0" smtClean="0"/>
              <a:t>‒ revitalizace po dokončení</a:t>
            </a:r>
            <a:endParaRPr lang="cs-CZ" sz="2000" b="1" dirty="0"/>
          </a:p>
        </p:txBody>
      </p:sp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6483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Rokytka</a:t>
            </a:r>
            <a:r>
              <a:rPr lang="cs-CZ" sz="2000" b="1" dirty="0" smtClean="0"/>
              <a:t> </a:t>
            </a:r>
            <a:r>
              <a:rPr lang="cs-CZ" sz="2000" b="1" dirty="0" smtClean="0"/>
              <a:t>‒ revitalizace po dokončení</a:t>
            </a:r>
            <a:endParaRPr lang="cs-CZ" sz="2000" b="1" dirty="0"/>
          </a:p>
        </p:txBody>
      </p:sp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6483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Rokytka</a:t>
            </a:r>
            <a:r>
              <a:rPr lang="cs-CZ" sz="2000" b="1" dirty="0" smtClean="0"/>
              <a:t> </a:t>
            </a:r>
            <a:r>
              <a:rPr lang="cs-CZ" sz="2000" b="1" dirty="0" smtClean="0"/>
              <a:t>‒ revitalizace po </a:t>
            </a:r>
            <a:r>
              <a:rPr lang="cs-CZ" sz="2000" b="1" dirty="0" smtClean="0"/>
              <a:t>dokončení - tůně</a:t>
            </a:r>
            <a:endParaRPr lang="cs-CZ" sz="2000" b="1" dirty="0"/>
          </a:p>
        </p:txBody>
      </p:sp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err="1" smtClean="0"/>
              <a:t>Lítožnice</a:t>
            </a:r>
            <a:r>
              <a:rPr lang="cs-CZ" sz="2000" b="1" dirty="0" smtClean="0"/>
              <a:t> 1848</a:t>
            </a:r>
            <a:endParaRPr lang="cs-CZ" sz="2000" b="1" dirty="0"/>
          </a:p>
        </p:txBody>
      </p:sp>
      <p:pic>
        <p:nvPicPr>
          <p:cNvPr id="1027" name="Picture 3" descr="D:\05 GRAFIKA\_LESY katalog\mapy\lítožnice\2020 Lítožnice 1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1779"/>
            <a:ext cx="7920880" cy="5306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 </a:t>
            </a:r>
            <a:r>
              <a:rPr lang="cs-CZ" sz="2000" b="1" dirty="0" err="1" smtClean="0"/>
              <a:t>Rokytka</a:t>
            </a:r>
            <a:r>
              <a:rPr lang="cs-CZ" sz="2000" b="1" dirty="0" smtClean="0"/>
              <a:t> </a:t>
            </a:r>
            <a:r>
              <a:rPr lang="cs-CZ" sz="2000" b="1" dirty="0" smtClean="0"/>
              <a:t>‒ revitalizace po </a:t>
            </a:r>
            <a:r>
              <a:rPr lang="cs-CZ" sz="2000" b="1" dirty="0" smtClean="0"/>
              <a:t>dokončení – výsadba leknínů</a:t>
            </a:r>
            <a:endParaRPr lang="cs-CZ" sz="2000" b="1" dirty="0"/>
          </a:p>
        </p:txBody>
      </p:sp>
      <p:pic>
        <p:nvPicPr>
          <p:cNvPr id="4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7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38000"/>
            <a:ext cx="9144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0" y="184467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800" dirty="0"/>
              <a:t>www.</a:t>
            </a:r>
            <a:r>
              <a:rPr lang="cs-CZ" sz="4800" dirty="0">
                <a:solidFill>
                  <a:srgbClr val="0070C0"/>
                </a:solidFill>
              </a:rPr>
              <a:t>praha</a:t>
            </a:r>
            <a:r>
              <a:rPr lang="cs-CZ" sz="4800" dirty="0">
                <a:solidFill>
                  <a:srgbClr val="92D050"/>
                </a:solidFill>
              </a:rPr>
              <a:t>-priroda</a:t>
            </a:r>
            <a:r>
              <a:rPr lang="cs-CZ" sz="4800" dirty="0"/>
              <a:t>.cz</a:t>
            </a:r>
          </a:p>
        </p:txBody>
      </p:sp>
      <p:sp>
        <p:nvSpPr>
          <p:cNvPr id="107524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7525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/>
              <a:t>Odbor ochrany prostředí</a:t>
            </a:r>
          </a:p>
          <a:p>
            <a:pPr algn="r"/>
            <a:r>
              <a:rPr lang="cs-CZ"/>
              <a:t>Magistrát hl. m. Prahy</a:t>
            </a:r>
          </a:p>
        </p:txBody>
      </p:sp>
      <p:sp>
        <p:nvSpPr>
          <p:cNvPr id="107527" name="Text Box 4"/>
          <p:cNvSpPr txBox="1">
            <a:spLocks noChangeArrowheads="1"/>
          </p:cNvSpPr>
          <p:nvPr/>
        </p:nvSpPr>
        <p:spPr bwMode="auto">
          <a:xfrm>
            <a:off x="0" y="494116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600" b="1" dirty="0"/>
              <a:t>DĚKUJI ZA POZORNOST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banner FB bilepozad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852937"/>
            <a:ext cx="2160240" cy="751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err="1" smtClean="0"/>
              <a:t>Lítožnice</a:t>
            </a:r>
            <a:r>
              <a:rPr lang="cs-CZ" sz="2000" b="1" dirty="0" smtClean="0"/>
              <a:t> 2015</a:t>
            </a:r>
            <a:endParaRPr lang="cs-CZ" sz="2000" b="1" dirty="0"/>
          </a:p>
        </p:txBody>
      </p:sp>
      <p:pic>
        <p:nvPicPr>
          <p:cNvPr id="3074" name="Picture 2" descr="D:\downloads\2021 Lítožnice 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56792"/>
            <a:ext cx="7836568" cy="5301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Jirka\4-Prezentace a články\01 Prezentace\2022 Lítožnice\2022 Lítožnice m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78962"/>
            <a:ext cx="7416824" cy="5279038"/>
          </a:xfrm>
          <a:prstGeom prst="rect">
            <a:avLst/>
          </a:prstGeom>
          <a:noFill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247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  </a:t>
            </a:r>
            <a:r>
              <a:rPr lang="cs-CZ" sz="2000" b="1" dirty="0" smtClean="0"/>
              <a:t>Krajinný park </a:t>
            </a:r>
            <a:r>
              <a:rPr lang="cs-CZ" sz="2000" b="1" dirty="0" err="1" smtClean="0"/>
              <a:t>Lítožnice</a:t>
            </a:r>
            <a:endParaRPr lang="cs-CZ" sz="2000" b="1" dirty="0"/>
          </a:p>
        </p:txBody>
      </p:sp>
      <p:sp>
        <p:nvSpPr>
          <p:cNvPr id="13" name="Čtyřcípá hvězda 12"/>
          <p:cNvSpPr/>
          <p:nvPr/>
        </p:nvSpPr>
        <p:spPr>
          <a:xfrm>
            <a:off x="7092280" y="1844824"/>
            <a:ext cx="504056" cy="504056"/>
          </a:xfrm>
          <a:prstGeom prst="star4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96336" y="1907540"/>
            <a:ext cx="2160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4067944" y="2852936"/>
            <a:ext cx="936104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5076056" y="263691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Obnova rybníka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2267744" y="1988840"/>
            <a:ext cx="504056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2195736" y="177281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Nově založený les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3995936" y="2204864"/>
            <a:ext cx="72008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4788024" y="206084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Bývalý zemník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Přímá spojovací šipka 20"/>
          <p:cNvCxnSpPr/>
          <p:nvPr/>
        </p:nvCxnSpPr>
        <p:spPr>
          <a:xfrm flipH="1">
            <a:off x="5436096" y="3573016"/>
            <a:ext cx="936104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444208" y="335699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Revitalizace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Říčanky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5148064" y="5661248"/>
            <a:ext cx="792088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1691680" y="638132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 Republika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 flipV="1">
            <a:off x="6300192" y="5589240"/>
            <a:ext cx="936104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 flipV="1">
            <a:off x="1619672" y="5229200"/>
            <a:ext cx="50405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V="1">
            <a:off x="2915816" y="5733256"/>
            <a:ext cx="792088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3707904" y="630932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Nově založený les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691680" y="544522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Genofondový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sad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5580112" y="630932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Revitalizace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Rokytky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Přímá spojovací šipka 33"/>
          <p:cNvCxnSpPr/>
          <p:nvPr/>
        </p:nvCxnSpPr>
        <p:spPr>
          <a:xfrm flipH="1">
            <a:off x="5148064" y="3284984"/>
            <a:ext cx="576064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5652120" y="306896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Obnova luk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/>
              <a:t>Odbor ochrany prostředí</a:t>
            </a:r>
          </a:p>
          <a:p>
            <a:pPr algn="r" eaLnBrk="1" hangingPunct="1"/>
            <a:r>
              <a:rPr lang="cs-CZ" altLang="cs-CZ" dirty="0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7504" y="1124744"/>
            <a:ext cx="9036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/>
              <a:t> </a:t>
            </a:r>
            <a:r>
              <a:rPr lang="cs-CZ" sz="2000" b="1" dirty="0" smtClean="0"/>
              <a:t>Obnova </a:t>
            </a:r>
            <a:r>
              <a:rPr lang="cs-CZ" sz="2000" b="1" dirty="0" err="1" smtClean="0"/>
              <a:t>Lítožnického</a:t>
            </a:r>
            <a:r>
              <a:rPr lang="cs-CZ" sz="2000" b="1" dirty="0" smtClean="0"/>
              <a:t> rybníka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4932040" y="2564904"/>
            <a:ext cx="936104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5940152" y="234888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odbahnění rybníka V </a:t>
            </a:r>
            <a:r>
              <a:rPr lang="cs-CZ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Mejtě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475656" y="234888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2018-2019 oprava a rozšíření hráze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092280" y="364502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odbahnění Mysliveckého rybníka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195736" y="42930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odbahnění Nového rybníka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283968" y="594928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Výstavba tůní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Přímá spojovací šipka 20"/>
          <p:cNvCxnSpPr/>
          <p:nvPr/>
        </p:nvCxnSpPr>
        <p:spPr>
          <a:xfrm flipV="1">
            <a:off x="3491880" y="3717032"/>
            <a:ext cx="504056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2843808" y="2708920"/>
            <a:ext cx="72008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6012160" y="3933056"/>
            <a:ext cx="108012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>
            <a:stCxn id="20" idx="3"/>
          </p:cNvCxnSpPr>
          <p:nvPr/>
        </p:nvCxnSpPr>
        <p:spPr>
          <a:xfrm flipV="1">
            <a:off x="5940152" y="5805264"/>
            <a:ext cx="1224136" cy="2825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 flipV="1">
            <a:off x="1907704" y="3717032"/>
            <a:ext cx="1152128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539552" y="364502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rozšíření rybníka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Přímá spojovací šipka 34"/>
          <p:cNvCxnSpPr/>
          <p:nvPr/>
        </p:nvCxnSpPr>
        <p:spPr>
          <a:xfrm flipH="1">
            <a:off x="0" y="3284984"/>
            <a:ext cx="61156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251520" y="299695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Zemník</a:t>
            </a:r>
            <a:endParaRPr 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8425184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 smtClean="0"/>
              <a:t>Základní charakteristiky: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Původní plocha všech tří rybníků 6,4 ha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Plocha nového rybníka 10,7 ha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Rozšíření vodní plochy 4,3 ha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Celkem vytěženo 87 tis. m</a:t>
            </a:r>
            <a:r>
              <a:rPr lang="cs-CZ" sz="2400" baseline="30000" dirty="0" smtClean="0"/>
              <a:t>3</a:t>
            </a:r>
            <a:r>
              <a:rPr lang="cs-CZ" sz="2400" dirty="0" smtClean="0"/>
              <a:t> materiálu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Celková délka hráze je 376 m a v nejvyšším místě je </a:t>
            </a:r>
            <a:br>
              <a:rPr lang="cs-CZ" sz="2400" dirty="0" smtClean="0"/>
            </a:br>
            <a:r>
              <a:rPr lang="cs-CZ" sz="2400" dirty="0" smtClean="0"/>
              <a:t>  vysoká 5,2 m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Celkové stavební náklady 52 mil. Kč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Náklady na archeologický průzkum 5,6 mil. Kč</a:t>
            </a:r>
            <a:endParaRPr lang="cs-CZ" altLang="cs-CZ" dirty="0"/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	</a:t>
            </a:r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/>
              <a:t>Odbor ochrany prostředí</a:t>
            </a:r>
          </a:p>
          <a:p>
            <a:pPr algn="r" eaLnBrk="1" hangingPunct="1"/>
            <a:r>
              <a:rPr lang="cs-CZ" altLang="cs-CZ"/>
              <a:t>Magistrát hl. m. Prahy</a:t>
            </a:r>
          </a:p>
        </p:txBody>
      </p:sp>
      <p:pic>
        <p:nvPicPr>
          <p:cNvPr id="8" name="Picture 8" descr="revlogo_vyska_gr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5" y="161008"/>
            <a:ext cx="17287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1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22960</TotalTime>
  <Words>1049</Words>
  <Application>Microsoft Office PowerPoint</Application>
  <PresentationFormat>Předvádění na obrazovce (4:3)</PresentationFormat>
  <Paragraphs>253</Paragraphs>
  <Slides>51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</vt:vector>
  </TitlesOfParts>
  <Company>JKcompany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Janička</dc:creator>
  <cp:lastModifiedBy>Jana a Jirka</cp:lastModifiedBy>
  <cp:revision>286</cp:revision>
  <cp:lastPrinted>2019-02-27T17:20:00Z</cp:lastPrinted>
  <dcterms:created xsi:type="dcterms:W3CDTF">2009-05-13T17:40:19Z</dcterms:created>
  <dcterms:modified xsi:type="dcterms:W3CDTF">2022-05-30T19:34:20Z</dcterms:modified>
</cp:coreProperties>
</file>